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6"/>
  </p:notesMasterIdLst>
  <p:handoutMasterIdLst>
    <p:handoutMasterId r:id="rId37"/>
  </p:handoutMasterIdLst>
  <p:sldIdLst>
    <p:sldId id="256" r:id="rId2"/>
    <p:sldId id="260" r:id="rId3"/>
    <p:sldId id="261" r:id="rId4"/>
    <p:sldId id="287" r:id="rId5"/>
    <p:sldId id="288" r:id="rId6"/>
    <p:sldId id="262" r:id="rId7"/>
    <p:sldId id="277" r:id="rId8"/>
    <p:sldId id="274" r:id="rId9"/>
    <p:sldId id="275" r:id="rId10"/>
    <p:sldId id="276" r:id="rId11"/>
    <p:sldId id="301" r:id="rId12"/>
    <p:sldId id="278" r:id="rId13"/>
    <p:sldId id="279" r:id="rId14"/>
    <p:sldId id="289" r:id="rId15"/>
    <p:sldId id="290" r:id="rId16"/>
    <p:sldId id="291" r:id="rId17"/>
    <p:sldId id="286" r:id="rId18"/>
    <p:sldId id="269" r:id="rId19"/>
    <p:sldId id="268" r:id="rId20"/>
    <p:sldId id="292" r:id="rId21"/>
    <p:sldId id="293" r:id="rId22"/>
    <p:sldId id="264" r:id="rId23"/>
    <p:sldId id="294" r:id="rId24"/>
    <p:sldId id="300" r:id="rId25"/>
    <p:sldId id="266" r:id="rId26"/>
    <p:sldId id="284" r:id="rId27"/>
    <p:sldId id="281" r:id="rId28"/>
    <p:sldId id="282" r:id="rId29"/>
    <p:sldId id="298" r:id="rId30"/>
    <p:sldId id="285" r:id="rId31"/>
    <p:sldId id="273" r:id="rId32"/>
    <p:sldId id="270" r:id="rId33"/>
    <p:sldId id="297" r:id="rId34"/>
    <p:sldId id="27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C5B6D-EB09-440A-B879-FD3E291198EC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EDC2A-3C76-42C3-8B85-D868D6F66C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42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C93B3-C408-43D2-9D2D-6DB8570AFBF8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D040C-A8C6-4FD9-88D4-65E9083903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3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Non-diversifiable, systematic</a:t>
            </a:r>
            <a:r>
              <a:rPr lang="en-US" baseline="0" dirty="0" smtClean="0"/>
              <a:t> or market risk</a:t>
            </a:r>
          </a:p>
          <a:p>
            <a:r>
              <a:rPr lang="en-US" baseline="0" dirty="0" smtClean="0"/>
              <a:t>Diversifiable, non-systematic or business-specific risk.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D040C-A8C6-4FD9-88D4-65E90839032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4E878-EC15-4FA7-906D-A0671F60366E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459-4AFE-42A3-9128-0E442DA7C0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4E878-EC15-4FA7-906D-A0671F60366E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459-4AFE-42A3-9128-0E442DA7C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4E878-EC15-4FA7-906D-A0671F60366E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459-4AFE-42A3-9128-0E442DA7C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4E878-EC15-4FA7-906D-A0671F60366E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459-4AFE-42A3-9128-0E442DA7C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4E878-EC15-4FA7-906D-A0671F60366E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459-4AFE-42A3-9128-0E442DA7C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4E878-EC15-4FA7-906D-A0671F60366E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459-4AFE-42A3-9128-0E442DA7C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4E878-EC15-4FA7-906D-A0671F60366E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459-4AFE-42A3-9128-0E442DA7C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4E878-EC15-4FA7-906D-A0671F60366E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459-4AFE-42A3-9128-0E442DA7C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4E878-EC15-4FA7-906D-A0671F60366E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459-4AFE-42A3-9128-0E442DA7C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4E878-EC15-4FA7-906D-A0671F60366E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459-4AFE-42A3-9128-0E442DA7C0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EF4E878-EC15-4FA7-906D-A0671F60366E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A602459-4AFE-42A3-9128-0E442DA7C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EF4E878-EC15-4FA7-906D-A0671F60366E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A602459-4AFE-42A3-9128-0E442DA7C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Portfolio Theory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Draft lecture – FIN 352</a:t>
            </a:r>
          </a:p>
          <a:p>
            <a:r>
              <a:rPr lang="en-US" dirty="0" smtClean="0"/>
              <a:t>Professor Dow</a:t>
            </a:r>
          </a:p>
          <a:p>
            <a:r>
              <a:rPr lang="en-US" dirty="0" smtClean="0"/>
              <a:t>CSU-Northridge</a:t>
            </a:r>
          </a:p>
          <a:p>
            <a:r>
              <a:rPr lang="en-US" dirty="0" smtClean="0"/>
              <a:t>March 2012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Portfolio Selection: Calculating </a:t>
            </a:r>
            <a:br>
              <a:rPr lang="en-US" dirty="0" smtClean="0"/>
            </a:br>
            <a:r>
              <a:rPr lang="en-US" dirty="0" smtClean="0"/>
              <a:t>Returns and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Is the portfolio standard deviation the average of the individual standard deviations</a:t>
            </a:r>
          </a:p>
          <a:p>
            <a:pPr lvl="1"/>
            <a:r>
              <a:rPr lang="en-US" dirty="0" smtClean="0"/>
              <a:t>NO!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Some of the changes will cancel out across securities.</a:t>
            </a:r>
          </a:p>
          <a:p>
            <a:endParaRPr lang="en-US" dirty="0" smtClean="0"/>
          </a:p>
          <a:p>
            <a:r>
              <a:rPr lang="en-US" dirty="0" smtClean="0"/>
              <a:t>This is diversification – combining different assets reduces risk.</a:t>
            </a:r>
          </a:p>
          <a:p>
            <a:pPr lvl="1"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Portfolio Selection: Calculating </a:t>
            </a:r>
            <a:br>
              <a:rPr lang="en-US" dirty="0" smtClean="0"/>
            </a:br>
            <a:r>
              <a:rPr lang="en-US" dirty="0" smtClean="0"/>
              <a:t>Returns and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correlation coefficient, Rho (</a:t>
            </a:r>
            <a:r>
              <a:rPr lang="en-US" dirty="0" smtClean="0">
                <a:sym typeface="Symbol"/>
              </a:rPr>
              <a:t></a:t>
            </a:r>
            <a:r>
              <a:rPr lang="en-US" dirty="0" smtClean="0"/>
              <a:t>), measures how movements in returns are related.</a:t>
            </a:r>
          </a:p>
          <a:p>
            <a:r>
              <a:rPr lang="en-US" dirty="0" smtClean="0">
                <a:sym typeface="Symbol"/>
              </a:rPr>
              <a:t></a:t>
            </a:r>
            <a:r>
              <a:rPr lang="en-US" dirty="0" smtClean="0"/>
              <a:t> &gt; 0</a:t>
            </a:r>
          </a:p>
          <a:p>
            <a:pPr lvl="1"/>
            <a:r>
              <a:rPr lang="en-US" dirty="0" smtClean="0"/>
              <a:t>Returns tend to move in the same direction.</a:t>
            </a:r>
          </a:p>
          <a:p>
            <a:r>
              <a:rPr lang="en-US" dirty="0" smtClean="0">
                <a:sym typeface="Symbol"/>
              </a:rPr>
              <a:t></a:t>
            </a:r>
            <a:r>
              <a:rPr lang="en-US" dirty="0" smtClean="0"/>
              <a:t> &lt; 0</a:t>
            </a:r>
          </a:p>
          <a:p>
            <a:pPr lvl="1"/>
            <a:r>
              <a:rPr lang="en-US" dirty="0" smtClean="0"/>
              <a:t>Returns tend to move in opposite directions.</a:t>
            </a:r>
          </a:p>
          <a:p>
            <a:r>
              <a:rPr lang="en-US" dirty="0" smtClean="0">
                <a:sym typeface="Symbol"/>
              </a:rPr>
              <a:t></a:t>
            </a:r>
            <a:r>
              <a:rPr lang="en-US" dirty="0" smtClean="0"/>
              <a:t> = 0</a:t>
            </a:r>
          </a:p>
          <a:p>
            <a:pPr lvl="1"/>
            <a:r>
              <a:rPr lang="en-US" dirty="0" smtClean="0"/>
              <a:t>Movements in returns are unrelated.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Portfolio Selection: Calculating </a:t>
            </a:r>
            <a:br>
              <a:rPr lang="en-US" dirty="0" smtClean="0"/>
            </a:br>
            <a:r>
              <a:rPr lang="en-US" dirty="0" smtClean="0"/>
              <a:t>Returns and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correlation coefficient, Rho (</a:t>
            </a:r>
            <a:r>
              <a:rPr lang="en-US" dirty="0" smtClean="0">
                <a:sym typeface="Symbol"/>
              </a:rPr>
              <a:t></a:t>
            </a:r>
            <a:r>
              <a:rPr lang="en-US" dirty="0" smtClean="0"/>
              <a:t>), determines the amount of diversification</a:t>
            </a:r>
          </a:p>
          <a:p>
            <a:r>
              <a:rPr lang="en-US" dirty="0" smtClean="0">
                <a:sym typeface="Symbol"/>
              </a:rPr>
              <a:t></a:t>
            </a:r>
            <a:r>
              <a:rPr lang="en-US" dirty="0" smtClean="0"/>
              <a:t> = 1</a:t>
            </a:r>
          </a:p>
          <a:p>
            <a:pPr lvl="1"/>
            <a:r>
              <a:rPr lang="en-US" dirty="0" smtClean="0"/>
              <a:t>Returns always move in same direction; no diversification</a:t>
            </a:r>
          </a:p>
          <a:p>
            <a:r>
              <a:rPr lang="en-US" dirty="0" smtClean="0">
                <a:sym typeface="Symbol"/>
              </a:rPr>
              <a:t></a:t>
            </a:r>
            <a:r>
              <a:rPr lang="en-US" dirty="0" smtClean="0"/>
              <a:t> = -1</a:t>
            </a:r>
          </a:p>
          <a:p>
            <a:pPr lvl="1"/>
            <a:r>
              <a:rPr lang="en-US" dirty="0" smtClean="0"/>
              <a:t>Returns always move in opposite direction; can eliminate risk completely.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0 &lt; </a:t>
            </a:r>
            <a:r>
              <a:rPr lang="en-US" dirty="0" smtClean="0"/>
              <a:t> &lt; 1</a:t>
            </a:r>
          </a:p>
          <a:p>
            <a:pPr lvl="1"/>
            <a:r>
              <a:rPr lang="en-US" dirty="0" smtClean="0"/>
              <a:t>Returns sometimes move in different directions; some diversification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Portfolio Selection: Calculating </a:t>
            </a:r>
            <a:br>
              <a:rPr lang="en-US" dirty="0" smtClean="0"/>
            </a:br>
            <a:r>
              <a:rPr lang="en-US" dirty="0" smtClean="0"/>
              <a:t>Returns and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Negative correlations would be ideal.</a:t>
            </a:r>
          </a:p>
          <a:p>
            <a:endParaRPr lang="en-US" dirty="0" smtClean="0"/>
          </a:p>
          <a:p>
            <a:r>
              <a:rPr lang="en-US" dirty="0" smtClean="0"/>
              <a:t>Generally, security returns have positive correlations.</a:t>
            </a:r>
          </a:p>
          <a:p>
            <a:pPr lvl="1"/>
            <a:r>
              <a:rPr lang="en-US" dirty="0" smtClean="0"/>
              <a:t>Why?</a:t>
            </a:r>
          </a:p>
          <a:p>
            <a:endParaRPr lang="en-US" dirty="0" smtClean="0"/>
          </a:p>
          <a:p>
            <a:r>
              <a:rPr lang="en-US" dirty="0" smtClean="0"/>
              <a:t>Correlations not equal to 1 so still opportunities for diversification.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Portfolio Selection: Risk and </a:t>
            </a:r>
            <a:br>
              <a:rPr lang="en-US" dirty="0" smtClean="0"/>
            </a:br>
            <a:r>
              <a:rPr lang="en-US" dirty="0" smtClean="0"/>
              <a:t>Asset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&lt;Chart: Add assets and portfolio risk falls&gt;</a:t>
            </a:r>
          </a:p>
          <a:p>
            <a:endParaRPr lang="en-US" dirty="0" smtClean="0"/>
          </a:p>
          <a:p>
            <a:r>
              <a:rPr lang="en-US" dirty="0" smtClean="0"/>
              <a:t>How much depends on which assets.</a:t>
            </a:r>
          </a:p>
          <a:p>
            <a:endParaRPr lang="en-US" dirty="0" smtClean="0"/>
          </a:p>
          <a:p>
            <a:r>
              <a:rPr lang="en-US" dirty="0" smtClean="0"/>
              <a:t>Can’t diversify away all risk.</a:t>
            </a:r>
          </a:p>
          <a:p>
            <a:pPr lvl="1"/>
            <a:r>
              <a:rPr lang="en-US" dirty="0" smtClean="0"/>
              <a:t>Non-diversifiable, systematic or market risk</a:t>
            </a:r>
          </a:p>
          <a:p>
            <a:pPr lvl="1"/>
            <a:r>
              <a:rPr lang="en-US" dirty="0" smtClean="0"/>
              <a:t>Reflects changes in the economy or in the willingness of investors to bear risk.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Portfolio Selection: Risk and </a:t>
            </a:r>
            <a:br>
              <a:rPr lang="en-US" dirty="0" smtClean="0"/>
            </a:br>
            <a:r>
              <a:rPr lang="en-US" dirty="0" smtClean="0"/>
              <a:t>Asset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&lt;Chart: Risk and Return by Asset Class&gt;</a:t>
            </a:r>
          </a:p>
          <a:p>
            <a:endParaRPr lang="en-US" dirty="0" smtClean="0"/>
          </a:p>
          <a:p>
            <a:r>
              <a:rPr lang="en-US" dirty="0" smtClean="0"/>
              <a:t>Higher-risk assets offered higher return on average in the past.</a:t>
            </a:r>
          </a:p>
          <a:p>
            <a:endParaRPr lang="en-US" dirty="0" smtClean="0"/>
          </a:p>
          <a:p>
            <a:r>
              <a:rPr lang="en-US" dirty="0" smtClean="0"/>
              <a:t>Mixing assets classes will provide better diversification.  Lower risk for the same expected return.</a:t>
            </a:r>
          </a:p>
          <a:p>
            <a:endParaRPr lang="en-US" dirty="0" smtClean="0"/>
          </a:p>
          <a:p>
            <a:r>
              <a:rPr lang="en-US" dirty="0" smtClean="0"/>
              <a:t>Holding more of the relatively high-risk assets will increase portfolio risk (and expected return).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Portfolio Selection: Risk and </a:t>
            </a:r>
            <a:br>
              <a:rPr lang="en-US" dirty="0" smtClean="0"/>
            </a:br>
            <a:r>
              <a:rPr lang="en-US" dirty="0" smtClean="0"/>
              <a:t>Asset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Fancy Version (discussed in book – optional, not required for class)</a:t>
            </a:r>
          </a:p>
          <a:p>
            <a:endParaRPr lang="en-US" dirty="0" smtClean="0"/>
          </a:p>
          <a:p>
            <a:r>
              <a:rPr lang="en-US" dirty="0" smtClean="0"/>
              <a:t>The Efficient Frontier</a:t>
            </a:r>
          </a:p>
          <a:p>
            <a:endParaRPr lang="en-US" dirty="0" smtClean="0"/>
          </a:p>
          <a:p>
            <a:r>
              <a:rPr lang="en-US" dirty="0" smtClean="0"/>
              <a:t>Market portfolio provides maximum diversification and is the best portfolio of risky assets.</a:t>
            </a:r>
          </a:p>
          <a:p>
            <a:endParaRPr lang="en-US" dirty="0" smtClean="0"/>
          </a:p>
          <a:p>
            <a:r>
              <a:rPr lang="en-US" dirty="0" smtClean="0"/>
              <a:t>You should hold the market portfolio and a risk-free asset; the share of each depending on your risk tolerance.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Portfolio Selection: Risk and </a:t>
            </a:r>
            <a:br>
              <a:rPr lang="en-US" dirty="0" smtClean="0"/>
            </a:br>
            <a:r>
              <a:rPr lang="en-US" dirty="0" smtClean="0"/>
              <a:t>Asset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Our basic investment strategy up to now:</a:t>
            </a:r>
          </a:p>
          <a:p>
            <a:pPr lvl="1"/>
            <a:r>
              <a:rPr lang="en-US" dirty="0" smtClean="0"/>
              <a:t>Be diversified</a:t>
            </a:r>
          </a:p>
          <a:p>
            <a:pPr lvl="1"/>
            <a:r>
              <a:rPr lang="en-US" dirty="0" smtClean="0"/>
              <a:t>Choose the mix of assets to match tolerance for risk. </a:t>
            </a:r>
          </a:p>
          <a:p>
            <a:endParaRPr lang="en-US" dirty="0" smtClean="0"/>
          </a:p>
          <a:p>
            <a:r>
              <a:rPr lang="en-US" dirty="0" smtClean="0"/>
              <a:t>This basic asset allocation approach is broadly consistent with MPT.</a:t>
            </a:r>
          </a:p>
          <a:p>
            <a:endParaRPr lang="en-US" dirty="0" smtClean="0"/>
          </a:p>
          <a:p>
            <a:r>
              <a:rPr lang="en-US" dirty="0" smtClean="0"/>
              <a:t>More complicated versions for sophisticated investors.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Portfolio Selection: Criticisms of 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MPT assumptions:</a:t>
            </a:r>
          </a:p>
          <a:p>
            <a:pPr lvl="1"/>
            <a:r>
              <a:rPr lang="en-US" dirty="0" smtClean="0"/>
              <a:t>Markets are efficient (talked about previously)</a:t>
            </a:r>
          </a:p>
          <a:p>
            <a:pPr lvl="1"/>
            <a:r>
              <a:rPr lang="en-US" dirty="0" smtClean="0"/>
              <a:t>We know the distribution of stock returns.</a:t>
            </a:r>
          </a:p>
          <a:p>
            <a:pPr lvl="1"/>
            <a:r>
              <a:rPr lang="en-US" dirty="0" smtClean="0"/>
              <a:t>Portfolio risk is adequately described by the standard deviation.</a:t>
            </a:r>
          </a:p>
          <a:p>
            <a:pPr lvl="2"/>
            <a:r>
              <a:rPr lang="en-US" dirty="0" smtClean="0"/>
              <a:t>Returns are normally distributed.</a:t>
            </a:r>
          </a:p>
          <a:p>
            <a:pPr lvl="2"/>
            <a:r>
              <a:rPr lang="en-US" dirty="0" smtClean="0"/>
              <a:t>Individuals only care about standard deviations.</a:t>
            </a:r>
          </a:p>
          <a:p>
            <a:endParaRPr lang="en-US" dirty="0" smtClean="0"/>
          </a:p>
          <a:p>
            <a:r>
              <a:rPr lang="en-US" dirty="0" smtClean="0"/>
              <a:t>Assumptions don’t have to hold exactly, but should be reasonably good descriptions.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Portfolio Selection: Criticisms of 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History may not predict the future</a:t>
            </a:r>
          </a:p>
          <a:p>
            <a:endParaRPr lang="en-US" dirty="0" smtClean="0"/>
          </a:p>
          <a:p>
            <a:r>
              <a:rPr lang="en-US" dirty="0" smtClean="0"/>
              <a:t>Standard deviations may change</a:t>
            </a:r>
          </a:p>
          <a:p>
            <a:pPr lvl="2"/>
            <a:r>
              <a:rPr lang="en-US" dirty="0" smtClean="0"/>
              <a:t>Why?</a:t>
            </a:r>
          </a:p>
          <a:p>
            <a:endParaRPr lang="en-US" dirty="0" smtClean="0"/>
          </a:p>
          <a:p>
            <a:r>
              <a:rPr lang="en-US" dirty="0" smtClean="0"/>
              <a:t>Correlations may change</a:t>
            </a:r>
          </a:p>
          <a:p>
            <a:pPr lvl="2"/>
            <a:r>
              <a:rPr lang="en-US" dirty="0" smtClean="0"/>
              <a:t>Why?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Modern Portfolio Theory (MPT)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If markets are generally efficient, then…</a:t>
            </a:r>
          </a:p>
          <a:p>
            <a:pPr lvl="1"/>
            <a:r>
              <a:rPr lang="en-US" dirty="0" smtClean="0"/>
              <a:t>Looking for undervalued assets is not a useful investing strategy.</a:t>
            </a:r>
          </a:p>
          <a:p>
            <a:pPr lvl="1"/>
            <a:r>
              <a:rPr lang="en-US" dirty="0" smtClean="0"/>
              <a:t>Does it matter what you do?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MPT looks at the investing implications of market efficiency.</a:t>
            </a:r>
          </a:p>
          <a:p>
            <a:endParaRPr lang="en-US" dirty="0"/>
          </a:p>
          <a:p>
            <a:r>
              <a:rPr lang="en-US" dirty="0" smtClean="0"/>
              <a:t>Assets are evaluated in terms of risk and expected return rather than price or intrinsic value.</a:t>
            </a:r>
          </a:p>
          <a:p>
            <a:endParaRPr lang="en-US" dirty="0" smtClean="0"/>
          </a:p>
          <a:p>
            <a:r>
              <a:rPr lang="en-US" dirty="0" smtClean="0"/>
              <a:t>The hard part is how to measure risk.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Portfolio Selection: Criticisms of 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Distributions of returns may not be normal. </a:t>
            </a:r>
          </a:p>
          <a:p>
            <a:endParaRPr lang="en-US" dirty="0" smtClean="0"/>
          </a:p>
          <a:p>
            <a:r>
              <a:rPr lang="en-US" dirty="0" smtClean="0"/>
              <a:t>Asymmetric risk</a:t>
            </a:r>
          </a:p>
          <a:p>
            <a:pPr lvl="1"/>
            <a:r>
              <a:rPr lang="en-US" dirty="0" err="1" smtClean="0"/>
              <a:t>Skewness</a:t>
            </a:r>
            <a:endParaRPr lang="en-US" dirty="0" smtClean="0"/>
          </a:p>
          <a:p>
            <a:pPr lvl="1"/>
            <a:r>
              <a:rPr lang="en-US" dirty="0" smtClean="0"/>
              <a:t>Downside risk</a:t>
            </a:r>
          </a:p>
          <a:p>
            <a:r>
              <a:rPr lang="en-US" dirty="0" smtClean="0"/>
              <a:t>Fat tails</a:t>
            </a:r>
          </a:p>
          <a:p>
            <a:pPr lvl="1"/>
            <a:r>
              <a:rPr lang="en-US" dirty="0" smtClean="0"/>
              <a:t>Greater risk of extreme event</a:t>
            </a:r>
          </a:p>
          <a:p>
            <a:pPr lvl="1"/>
            <a:r>
              <a:rPr lang="en-US" dirty="0" smtClean="0"/>
              <a:t>Underestimate risk</a:t>
            </a:r>
          </a:p>
          <a:p>
            <a:pPr lvl="1"/>
            <a:r>
              <a:rPr lang="en-US" dirty="0" smtClean="0"/>
              <a:t>Can investors take advantage of this?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Portfolio Selection: Criticisms of 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Cannot quantify important risks.</a:t>
            </a:r>
          </a:p>
          <a:p>
            <a:endParaRPr lang="en-US" dirty="0" smtClean="0"/>
          </a:p>
          <a:p>
            <a:r>
              <a:rPr lang="en-US" dirty="0" smtClean="0"/>
              <a:t>Risk vs. Uncertainty</a:t>
            </a:r>
          </a:p>
          <a:p>
            <a:pPr lvl="1"/>
            <a:r>
              <a:rPr lang="en-US" dirty="0" smtClean="0"/>
              <a:t>Risk: We know the frequency (distribution of events)</a:t>
            </a:r>
          </a:p>
          <a:p>
            <a:pPr lvl="1"/>
            <a:r>
              <a:rPr lang="en-US" dirty="0" smtClean="0"/>
              <a:t>Uncertainty: We don’t know how often events will occur.</a:t>
            </a:r>
          </a:p>
          <a:p>
            <a:pPr lvl="2"/>
            <a:r>
              <a:rPr lang="en-US" dirty="0" smtClean="0"/>
              <a:t>Examples?</a:t>
            </a:r>
          </a:p>
          <a:p>
            <a:pPr lvl="1"/>
            <a:r>
              <a:rPr lang="en-US" dirty="0" smtClean="0"/>
              <a:t>What if we didn’t even know the event could occur?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Portfolio Selection: Criticisms of 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[T]here are known </a:t>
            </a:r>
            <a:r>
              <a:rPr lang="en-US" dirty="0" err="1" smtClean="0"/>
              <a:t>knowns</a:t>
            </a:r>
            <a:r>
              <a:rPr lang="en-US" dirty="0" smtClean="0"/>
              <a:t>; there are things we know we know.</a:t>
            </a:r>
            <a:endParaRPr lang="en-US" dirty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also know there are known unknowns; that is to say we know there are some things we do not know.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But there are also unknown unknowns – the ones we don't know we don't know.</a:t>
            </a:r>
          </a:p>
          <a:p>
            <a:pPr>
              <a:buNone/>
            </a:pPr>
            <a:endParaRPr lang="en-US" dirty="0" smtClean="0"/>
          </a:p>
          <a:p>
            <a:pPr lvl="3">
              <a:buNone/>
            </a:pPr>
            <a:r>
              <a:rPr lang="en-US" dirty="0" smtClean="0"/>
              <a:t>-    Donald Rumsfeld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Portfolio Selection: Criticisms of 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Black Swan Risk</a:t>
            </a:r>
          </a:p>
          <a:p>
            <a:endParaRPr lang="en-US" dirty="0" smtClean="0"/>
          </a:p>
          <a:p>
            <a:r>
              <a:rPr lang="en-US" dirty="0" smtClean="0"/>
              <a:t>What should an investor do?</a:t>
            </a:r>
          </a:p>
          <a:p>
            <a:pPr lvl="1"/>
            <a:r>
              <a:rPr lang="en-US" dirty="0" smtClean="0"/>
              <a:t>Be conservative?</a:t>
            </a:r>
          </a:p>
          <a:p>
            <a:pPr lvl="1"/>
            <a:r>
              <a:rPr lang="en-US" dirty="0" smtClean="0"/>
              <a:t>Be robust to shocks?</a:t>
            </a:r>
          </a:p>
          <a:p>
            <a:pPr lvl="1"/>
            <a:r>
              <a:rPr lang="en-US" dirty="0" smtClean="0"/>
              <a:t>Gamble on the possibility of big changes?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Market Price of Risk: Portfolios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The market price of risk is the extra return you </a:t>
            </a:r>
            <a:r>
              <a:rPr lang="en-US" i="1" dirty="0" smtClean="0"/>
              <a:t>expect</a:t>
            </a:r>
            <a:r>
              <a:rPr lang="en-US" dirty="0" smtClean="0"/>
              <a:t> to get for holding an additional level of risk.</a:t>
            </a:r>
          </a:p>
          <a:p>
            <a:endParaRPr lang="en-US" dirty="0" smtClean="0"/>
          </a:p>
          <a:p>
            <a:r>
              <a:rPr lang="en-US" dirty="0" smtClean="0"/>
              <a:t>This is determined by the average of investors’ attitudes towards risk.</a:t>
            </a:r>
          </a:p>
          <a:p>
            <a:endParaRPr lang="en-US" dirty="0" smtClean="0"/>
          </a:p>
          <a:p>
            <a:r>
              <a:rPr lang="en-US" dirty="0" smtClean="0"/>
              <a:t>The market risk premium is defined as E(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m</a:t>
            </a:r>
            <a:r>
              <a:rPr lang="en-US" dirty="0" smtClean="0"/>
              <a:t>)-</a:t>
            </a:r>
            <a:r>
              <a:rPr lang="en-US" dirty="0" err="1" smtClean="0"/>
              <a:t>R</a:t>
            </a:r>
            <a:r>
              <a:rPr lang="en-US" baseline="-25000" dirty="0" err="1" smtClean="0"/>
              <a:t>f</a:t>
            </a:r>
            <a:endParaRPr lang="en-US" baseline="-25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Market Price of Risk: Risk of </a:t>
            </a:r>
            <a:br>
              <a:rPr lang="en-US" dirty="0" smtClean="0"/>
            </a:br>
            <a:r>
              <a:rPr lang="en-US" dirty="0" smtClean="0"/>
              <a:t>a Single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Can’t evaluate risk of a security in isolation.</a:t>
            </a:r>
          </a:p>
          <a:p>
            <a:endParaRPr lang="en-US" dirty="0" smtClean="0"/>
          </a:p>
          <a:p>
            <a:r>
              <a:rPr lang="en-US" dirty="0" smtClean="0"/>
              <a:t>How much risk does the security add to your portfolio?</a:t>
            </a:r>
          </a:p>
          <a:p>
            <a:endParaRPr lang="en-US" dirty="0" smtClean="0"/>
          </a:p>
          <a:p>
            <a:r>
              <a:rPr lang="en-US" dirty="0" smtClean="0"/>
              <a:t>Expected return to the security “should” be a function of this risk.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Market Price of Risk: Risk of </a:t>
            </a:r>
            <a:br>
              <a:rPr lang="en-US" dirty="0" smtClean="0"/>
            </a:br>
            <a:r>
              <a:rPr lang="en-US" dirty="0" smtClean="0"/>
              <a:t>a Single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Factor models.</a:t>
            </a:r>
          </a:p>
          <a:p>
            <a:endParaRPr lang="en-US" dirty="0" smtClean="0"/>
          </a:p>
          <a:p>
            <a:r>
              <a:rPr lang="en-US" dirty="0" smtClean="0"/>
              <a:t>Expected return is a function of various “factors”. </a:t>
            </a:r>
          </a:p>
          <a:p>
            <a:pPr lvl="1"/>
            <a:r>
              <a:rPr lang="en-US" dirty="0" smtClean="0"/>
              <a:t>Economic factors</a:t>
            </a:r>
          </a:p>
          <a:p>
            <a:pPr lvl="1"/>
            <a:r>
              <a:rPr lang="en-US" dirty="0" smtClean="0"/>
              <a:t>Business characteristics</a:t>
            </a:r>
          </a:p>
          <a:p>
            <a:pPr lvl="1"/>
            <a:r>
              <a:rPr lang="en-US" dirty="0" smtClean="0"/>
              <a:t>Market returns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Market Price of Risk: Risk of </a:t>
            </a:r>
            <a:br>
              <a:rPr lang="en-US" dirty="0" smtClean="0"/>
            </a:br>
            <a:r>
              <a:rPr lang="en-US" dirty="0" smtClean="0"/>
              <a:t>a Single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Capital Asset Pricing Model (CAPM)</a:t>
            </a:r>
          </a:p>
          <a:p>
            <a:endParaRPr lang="en-US" dirty="0" smtClean="0"/>
          </a:p>
          <a:p>
            <a:r>
              <a:rPr lang="en-US" dirty="0" smtClean="0"/>
              <a:t>Risk consists of two parts</a:t>
            </a:r>
          </a:p>
          <a:p>
            <a:pPr lvl="1"/>
            <a:r>
              <a:rPr lang="en-US" dirty="0" smtClean="0"/>
              <a:t>Business-specific risk</a:t>
            </a:r>
          </a:p>
          <a:p>
            <a:pPr lvl="2"/>
            <a:r>
              <a:rPr lang="en-US" dirty="0" smtClean="0"/>
              <a:t>Which can be diversified away</a:t>
            </a:r>
          </a:p>
          <a:p>
            <a:pPr lvl="1"/>
            <a:r>
              <a:rPr lang="en-US" dirty="0" smtClean="0"/>
              <a:t>Market risk</a:t>
            </a:r>
          </a:p>
          <a:p>
            <a:pPr lvl="2"/>
            <a:r>
              <a:rPr lang="en-US" dirty="0" smtClean="0"/>
              <a:t>Which cannot be diversified away</a:t>
            </a:r>
          </a:p>
          <a:p>
            <a:endParaRPr lang="en-US" dirty="0" smtClean="0"/>
          </a:p>
          <a:p>
            <a:r>
              <a:rPr lang="en-US" dirty="0" smtClean="0"/>
              <a:t>If you hold a well-diversified portfolio, only the market risk matters.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Since only market risk matters, investors only need to be compensated for a security’s market risk.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Market Price of Risk: Risk of </a:t>
            </a:r>
            <a:br>
              <a:rPr lang="en-US" dirty="0" smtClean="0"/>
            </a:br>
            <a:r>
              <a:rPr lang="en-US" dirty="0" smtClean="0"/>
              <a:t>a Single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Beta (</a:t>
            </a:r>
            <a:r>
              <a:rPr lang="el-GR" dirty="0" smtClean="0"/>
              <a:t>β</a:t>
            </a:r>
            <a:r>
              <a:rPr lang="en-US" dirty="0" smtClean="0"/>
              <a:t>) represents the amount of market risk.</a:t>
            </a:r>
          </a:p>
          <a:p>
            <a:endParaRPr lang="en-US" dirty="0" smtClean="0"/>
          </a:p>
          <a:p>
            <a:r>
              <a:rPr lang="en-US" dirty="0" smtClean="0"/>
              <a:t>How to measure </a:t>
            </a:r>
            <a:r>
              <a:rPr lang="el-GR" dirty="0" smtClean="0"/>
              <a:t>β</a:t>
            </a:r>
            <a:r>
              <a:rPr lang="en-US" dirty="0" smtClean="0"/>
              <a:t> (the non-technical version).</a:t>
            </a:r>
          </a:p>
          <a:p>
            <a:pPr lvl="1"/>
            <a:r>
              <a:rPr lang="en-US" dirty="0" smtClean="0"/>
              <a:t>On average, how much does the return to the asset change when the return to the market changes?</a:t>
            </a:r>
          </a:p>
          <a:p>
            <a:pPr lvl="2"/>
            <a:r>
              <a:rPr lang="en-US" dirty="0" smtClean="0"/>
              <a:t>If it changes an equal percentage, it has a </a:t>
            </a:r>
            <a:r>
              <a:rPr lang="el-GR" dirty="0" smtClean="0"/>
              <a:t>β</a:t>
            </a:r>
            <a:r>
              <a:rPr lang="en-US" dirty="0" smtClean="0"/>
              <a:t> of 1.</a:t>
            </a:r>
          </a:p>
          <a:p>
            <a:pPr lvl="2"/>
            <a:r>
              <a:rPr lang="en-US" dirty="0" smtClean="0"/>
              <a:t>If it moves twice as much, it has a </a:t>
            </a:r>
            <a:r>
              <a:rPr lang="el-GR" dirty="0" smtClean="0"/>
              <a:t>β</a:t>
            </a:r>
            <a:r>
              <a:rPr lang="en-US" dirty="0" smtClean="0"/>
              <a:t> of 2.</a:t>
            </a:r>
          </a:p>
          <a:p>
            <a:pPr lvl="2"/>
            <a:r>
              <a:rPr lang="en-US" dirty="0" smtClean="0"/>
              <a:t>If </a:t>
            </a:r>
            <a:r>
              <a:rPr lang="en-US" dirty="0" smtClean="0"/>
              <a:t>its </a:t>
            </a:r>
            <a:r>
              <a:rPr lang="en-US" dirty="0" smtClean="0"/>
              <a:t>movements are unrelated to the market, it has a </a:t>
            </a:r>
            <a:r>
              <a:rPr lang="el-GR" dirty="0" smtClean="0"/>
              <a:t>β</a:t>
            </a:r>
            <a:r>
              <a:rPr lang="en-US" dirty="0" smtClean="0"/>
              <a:t> of 0.</a:t>
            </a:r>
          </a:p>
          <a:p>
            <a:pPr lvl="2"/>
            <a:r>
              <a:rPr lang="en-US" dirty="0" smtClean="0"/>
              <a:t>If it moves equally, but opposite of the market, it has a </a:t>
            </a:r>
            <a:r>
              <a:rPr lang="el-GR" dirty="0" smtClean="0"/>
              <a:t>β</a:t>
            </a:r>
            <a:r>
              <a:rPr lang="en-US" dirty="0" smtClean="0"/>
              <a:t> of -1.</a:t>
            </a:r>
          </a:p>
          <a:p>
            <a:r>
              <a:rPr lang="en-US" dirty="0" smtClean="0"/>
              <a:t>What determines </a:t>
            </a:r>
            <a:r>
              <a:rPr lang="el-GR" dirty="0" smtClean="0"/>
              <a:t>β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http://www.youtube.com/watch?v=zv_XSRVlFUE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Market Price of Risk: Risk of </a:t>
            </a:r>
            <a:br>
              <a:rPr lang="en-US" dirty="0" smtClean="0"/>
            </a:br>
            <a:r>
              <a:rPr lang="en-US" dirty="0" smtClean="0"/>
              <a:t>a Single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How much extra return do you get for a unit of risk?  The market risk premium!</a:t>
            </a:r>
          </a:p>
          <a:p>
            <a:endParaRPr lang="en-US" dirty="0" smtClean="0"/>
          </a:p>
          <a:p>
            <a:r>
              <a:rPr lang="en-US" dirty="0" smtClean="0"/>
              <a:t>This gives us the CAPM equation</a:t>
            </a:r>
          </a:p>
          <a:p>
            <a:pPr lvl="1"/>
            <a:r>
              <a:rPr lang="en-US" dirty="0" smtClean="0"/>
              <a:t>E(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)  = 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f</a:t>
            </a:r>
            <a:r>
              <a:rPr lang="en-US" dirty="0" smtClean="0"/>
              <a:t>   +  </a:t>
            </a:r>
            <a:r>
              <a:rPr lang="el-GR" dirty="0" smtClean="0"/>
              <a:t>β</a:t>
            </a:r>
            <a:r>
              <a:rPr lang="en-US" baseline="-25000" dirty="0" err="1" smtClean="0"/>
              <a:t>i</a:t>
            </a:r>
            <a:r>
              <a:rPr lang="en-US" dirty="0" smtClean="0"/>
              <a:t>(E(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m</a:t>
            </a:r>
            <a:r>
              <a:rPr lang="en-US" dirty="0" smtClean="0"/>
              <a:t>) -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f</a:t>
            </a:r>
            <a:r>
              <a:rPr lang="en-US" baseline="-25000" dirty="0" smtClean="0"/>
              <a:t> 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If the risk-free rate is 5%, the expected market return is 9% and the </a:t>
            </a:r>
            <a:r>
              <a:rPr lang="el-GR" dirty="0" smtClean="0"/>
              <a:t>β</a:t>
            </a:r>
            <a:r>
              <a:rPr lang="en-US" dirty="0" smtClean="0"/>
              <a:t> of the security is 1.5, what return should it offer.</a:t>
            </a:r>
          </a:p>
          <a:p>
            <a:pPr lvl="1"/>
            <a:r>
              <a:rPr lang="en-US" dirty="0" smtClean="0"/>
              <a:t>11%</a:t>
            </a:r>
          </a:p>
          <a:p>
            <a:pPr lvl="1"/>
            <a:r>
              <a:rPr lang="en-US" dirty="0" smtClean="0"/>
              <a:t>What if the </a:t>
            </a:r>
            <a:r>
              <a:rPr lang="el-GR" dirty="0" smtClean="0"/>
              <a:t>β</a:t>
            </a:r>
            <a:r>
              <a:rPr lang="en-US" dirty="0" smtClean="0"/>
              <a:t> was 0.5?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Portfolio Theory (MPT)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An individual chooses what </a:t>
            </a:r>
            <a:r>
              <a:rPr lang="en-US" i="1" dirty="0" smtClean="0"/>
              <a:t>portfolio</a:t>
            </a:r>
            <a:r>
              <a:rPr lang="en-US" dirty="0" smtClean="0"/>
              <a:t> to have.</a:t>
            </a:r>
          </a:p>
          <a:p>
            <a:endParaRPr lang="en-US" dirty="0"/>
          </a:p>
          <a:p>
            <a:r>
              <a:rPr lang="en-US" dirty="0" smtClean="0"/>
              <a:t>Portfolios are judged based on expected return and risk (as measured by standard deviation).</a:t>
            </a:r>
          </a:p>
          <a:p>
            <a:endParaRPr lang="en-US" dirty="0" smtClean="0"/>
          </a:p>
          <a:p>
            <a:r>
              <a:rPr lang="en-US" dirty="0" smtClean="0"/>
              <a:t>The risk of a </a:t>
            </a:r>
            <a:r>
              <a:rPr lang="en-US" i="1" dirty="0" smtClean="0"/>
              <a:t>single asset </a:t>
            </a:r>
            <a:r>
              <a:rPr lang="en-US" dirty="0" smtClean="0"/>
              <a:t>is the risk it </a:t>
            </a:r>
            <a:r>
              <a:rPr lang="en-US" i="1" dirty="0" smtClean="0"/>
              <a:t>adds</a:t>
            </a:r>
            <a:r>
              <a:rPr lang="en-US" dirty="0" smtClean="0"/>
              <a:t> to the portfolio.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Market Price of Risk: Risk of </a:t>
            </a:r>
            <a:br>
              <a:rPr lang="en-US" dirty="0" smtClean="0"/>
            </a:br>
            <a:r>
              <a:rPr lang="en-US" dirty="0" smtClean="0"/>
              <a:t>a Single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How does CAPM perform?</a:t>
            </a:r>
          </a:p>
          <a:p>
            <a:pPr lvl="1"/>
            <a:r>
              <a:rPr lang="en-US" dirty="0" smtClean="0"/>
              <a:t>Beta matters</a:t>
            </a:r>
          </a:p>
          <a:p>
            <a:pPr lvl="1"/>
            <a:r>
              <a:rPr lang="en-US" dirty="0" smtClean="0"/>
              <a:t>But it’s not the only thing that matters</a:t>
            </a:r>
          </a:p>
          <a:p>
            <a:endParaRPr lang="en-US" dirty="0" smtClean="0"/>
          </a:p>
          <a:p>
            <a:r>
              <a:rPr lang="en-US" dirty="0" smtClean="0"/>
              <a:t>Multi-Factor Models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Market Price of Risk: Evaluating Investor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Why evaluate performance?</a:t>
            </a:r>
          </a:p>
          <a:p>
            <a:pPr lvl="1"/>
            <a:r>
              <a:rPr lang="en-US" dirty="0" smtClean="0"/>
              <a:t>Does an investment strategy work?</a:t>
            </a:r>
          </a:p>
          <a:p>
            <a:pPr lvl="1"/>
            <a:r>
              <a:rPr lang="en-US" dirty="0" smtClean="0"/>
              <a:t>Did a money manager perform better than average?</a:t>
            </a:r>
          </a:p>
          <a:p>
            <a:endParaRPr lang="en-US" dirty="0" smtClean="0"/>
          </a:p>
          <a:p>
            <a:r>
              <a:rPr lang="en-US" dirty="0" smtClean="0"/>
              <a:t>Reasons for good performance</a:t>
            </a:r>
          </a:p>
          <a:p>
            <a:pPr lvl="1"/>
            <a:r>
              <a:rPr lang="en-US" dirty="0" smtClean="0"/>
              <a:t>Risk</a:t>
            </a:r>
          </a:p>
          <a:p>
            <a:pPr lvl="1"/>
            <a:r>
              <a:rPr lang="en-US" dirty="0" smtClean="0"/>
              <a:t>Skill</a:t>
            </a:r>
          </a:p>
          <a:p>
            <a:pPr lvl="1"/>
            <a:r>
              <a:rPr lang="en-US" dirty="0" smtClean="0"/>
              <a:t>Luck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Market Price of Risk: Evaluating Investor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Managers exceed expectations if they have </a:t>
            </a:r>
            <a:r>
              <a:rPr lang="en-US" dirty="0" smtClean="0"/>
              <a:t>a higher </a:t>
            </a:r>
            <a:r>
              <a:rPr lang="en-US" dirty="0" smtClean="0"/>
              <a:t>return than they should given the risk.</a:t>
            </a:r>
          </a:p>
          <a:p>
            <a:pPr lvl="1"/>
            <a:r>
              <a:rPr lang="en-US" dirty="0" smtClean="0"/>
              <a:t>Usual caveats about repeat performance </a:t>
            </a:r>
          </a:p>
          <a:p>
            <a:endParaRPr lang="en-US" dirty="0" smtClean="0"/>
          </a:p>
          <a:p>
            <a:r>
              <a:rPr lang="en-US" dirty="0" smtClean="0"/>
              <a:t>How to measure expectations? How to measure risk?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Market Price of Risk: Evaluating Investor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Using a benchmark:  Return compared with index portfolio of similar assets.</a:t>
            </a:r>
          </a:p>
          <a:p>
            <a:endParaRPr lang="en-US" dirty="0" smtClean="0"/>
          </a:p>
          <a:p>
            <a:r>
              <a:rPr lang="en-US" dirty="0" smtClean="0"/>
              <a:t>Use standard deviation as a measure of risk.</a:t>
            </a:r>
          </a:p>
          <a:p>
            <a:pPr lvl="1"/>
            <a:r>
              <a:rPr lang="en-US" dirty="0" smtClean="0"/>
              <a:t>Sharpe Ratio = E(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 –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f</a:t>
            </a:r>
            <a:r>
              <a:rPr lang="en-US" dirty="0" smtClean="0"/>
              <a:t>)/</a:t>
            </a:r>
            <a:r>
              <a:rPr lang="el-GR" dirty="0" smtClean="0"/>
              <a:t>σ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Downside risk.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Use a model to measure of risk.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Market Price of Risk: Evaluating Investor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CAPM provides a measure of risk.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E(</a:t>
            </a:r>
            <a:r>
              <a:rPr lang="en-US" dirty="0" err="1" smtClean="0"/>
              <a:t>R</a:t>
            </a:r>
            <a:r>
              <a:rPr lang="en-US" sz="2400" baseline="-25000" dirty="0" err="1" smtClean="0"/>
              <a:t>i</a:t>
            </a:r>
            <a:r>
              <a:rPr lang="en-US" dirty="0" smtClean="0"/>
              <a:t>) – </a:t>
            </a:r>
            <a:r>
              <a:rPr lang="en-US" dirty="0" err="1" smtClean="0"/>
              <a:t>R</a:t>
            </a:r>
            <a:r>
              <a:rPr lang="en-US" sz="2400" baseline="-25000" dirty="0" err="1" smtClean="0"/>
              <a:t>f</a:t>
            </a:r>
            <a:r>
              <a:rPr lang="en-US" dirty="0" smtClean="0"/>
              <a:t> = </a:t>
            </a:r>
            <a:r>
              <a:rPr lang="el-GR" dirty="0" smtClean="0"/>
              <a:t>α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 </a:t>
            </a:r>
            <a:r>
              <a:rPr lang="en-US" dirty="0" smtClean="0"/>
              <a:t>+  </a:t>
            </a:r>
            <a:r>
              <a:rPr lang="el-GR" dirty="0" smtClean="0"/>
              <a:t>β</a:t>
            </a:r>
            <a:r>
              <a:rPr lang="en-US" dirty="0" smtClean="0"/>
              <a:t>(E(R</a:t>
            </a:r>
            <a:r>
              <a:rPr lang="en-US" sz="2400" baseline="-25000" dirty="0" smtClean="0"/>
              <a:t>m</a:t>
            </a:r>
            <a:r>
              <a:rPr lang="en-US" dirty="0" smtClean="0"/>
              <a:t>)-</a:t>
            </a:r>
            <a:r>
              <a:rPr lang="en-US" dirty="0" err="1" smtClean="0"/>
              <a:t>R</a:t>
            </a:r>
            <a:r>
              <a:rPr lang="en-US" sz="2400" baseline="-25000" dirty="0" err="1" smtClean="0"/>
              <a:t>f</a:t>
            </a:r>
            <a:r>
              <a:rPr lang="en-US" smtClean="0"/>
              <a:t>)</a:t>
            </a:r>
          </a:p>
          <a:p>
            <a:endParaRPr lang="en-US" dirty="0" smtClean="0"/>
          </a:p>
          <a:p>
            <a:r>
              <a:rPr lang="el-GR" dirty="0" smtClean="0"/>
              <a:t>α</a:t>
            </a:r>
            <a:r>
              <a:rPr lang="en-US" dirty="0" smtClean="0"/>
              <a:t> measures excess return above that implied by CAPM</a:t>
            </a:r>
          </a:p>
          <a:p>
            <a:pPr>
              <a:buNone/>
            </a:pPr>
            <a:endParaRPr lang="en-US" dirty="0" smtClean="0"/>
          </a:p>
          <a:p>
            <a:r>
              <a:rPr lang="el-GR" dirty="0" smtClean="0"/>
              <a:t>α</a:t>
            </a:r>
            <a:r>
              <a:rPr lang="en-US" dirty="0" smtClean="0"/>
              <a:t> is sometimes used as a generic term to refer to the value-added produced by an investor.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Major Parts to 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Market Efficiency</a:t>
            </a:r>
          </a:p>
          <a:p>
            <a:pPr lvl="1"/>
            <a:r>
              <a:rPr lang="en-US" dirty="0" smtClean="0"/>
              <a:t>Previous Lecture</a:t>
            </a:r>
          </a:p>
          <a:p>
            <a:endParaRPr lang="en-US" dirty="0" smtClean="0"/>
          </a:p>
          <a:p>
            <a:r>
              <a:rPr lang="en-US" dirty="0" smtClean="0"/>
              <a:t>Portfolio Selection</a:t>
            </a:r>
          </a:p>
          <a:p>
            <a:pPr lvl="1"/>
            <a:r>
              <a:rPr lang="en-US" dirty="0" smtClean="0"/>
              <a:t>We’ll learn the basic principles and calculations</a:t>
            </a:r>
          </a:p>
          <a:p>
            <a:pPr lvl="1"/>
            <a:r>
              <a:rPr lang="en-US" dirty="0" smtClean="0"/>
              <a:t>Skip the more advanced calculations (see the book)</a:t>
            </a:r>
          </a:p>
          <a:p>
            <a:pPr lvl="1"/>
            <a:r>
              <a:rPr lang="en-US" dirty="0" smtClean="0"/>
              <a:t>What is the bottom line for portfolio selection?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Major Parts to 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Market Price of Risk</a:t>
            </a:r>
          </a:p>
          <a:p>
            <a:pPr lvl="1"/>
            <a:r>
              <a:rPr lang="en-US" dirty="0" smtClean="0"/>
              <a:t>Quantifying the Risk-Return Tradeoff</a:t>
            </a:r>
          </a:p>
          <a:p>
            <a:pPr lvl="1"/>
            <a:r>
              <a:rPr lang="en-US" dirty="0" smtClean="0"/>
              <a:t>Theory of Expected Returns </a:t>
            </a:r>
          </a:p>
          <a:p>
            <a:pPr lvl="2"/>
            <a:r>
              <a:rPr lang="en-US" dirty="0" smtClean="0"/>
              <a:t>CAPM (we’ll only cover the basics)</a:t>
            </a:r>
          </a:p>
          <a:p>
            <a:pPr lvl="2"/>
            <a:r>
              <a:rPr lang="en-US" dirty="0" smtClean="0"/>
              <a:t>Issues related to measuring uncertainty</a:t>
            </a:r>
          </a:p>
          <a:p>
            <a:pPr lvl="1"/>
            <a:r>
              <a:rPr lang="en-US" dirty="0" smtClean="0"/>
              <a:t>How to Evaluate Investor Performance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Criticisms of 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Markets are not necessarily efficient.</a:t>
            </a:r>
          </a:p>
          <a:p>
            <a:endParaRPr lang="en-US" dirty="0"/>
          </a:p>
          <a:p>
            <a:r>
              <a:rPr lang="en-US" dirty="0" smtClean="0"/>
              <a:t>Uncertainty is not measured correctly.</a:t>
            </a:r>
          </a:p>
          <a:p>
            <a:endParaRPr lang="en-US" dirty="0"/>
          </a:p>
          <a:p>
            <a:r>
              <a:rPr lang="en-US" dirty="0" smtClean="0"/>
              <a:t>Overly technical.</a:t>
            </a:r>
          </a:p>
          <a:p>
            <a:endParaRPr lang="en-US" dirty="0" smtClean="0"/>
          </a:p>
          <a:p>
            <a:r>
              <a:rPr lang="en-US" dirty="0" smtClean="0"/>
              <a:t>What is the alternative?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Portfolio Selection: Calculating </a:t>
            </a:r>
            <a:br>
              <a:rPr lang="en-US" dirty="0" smtClean="0"/>
            </a:br>
            <a:r>
              <a:rPr lang="en-US" dirty="0" smtClean="0"/>
              <a:t>Returns and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Statistics Review</a:t>
            </a:r>
          </a:p>
          <a:p>
            <a:pPr lvl="1"/>
            <a:r>
              <a:rPr lang="en-US" dirty="0" smtClean="0"/>
              <a:t>Expected Return</a:t>
            </a:r>
          </a:p>
          <a:p>
            <a:pPr lvl="1"/>
            <a:r>
              <a:rPr lang="en-US" dirty="0" smtClean="0"/>
              <a:t>Standard Deviation</a:t>
            </a:r>
          </a:p>
          <a:p>
            <a:pPr lvl="1"/>
            <a:r>
              <a:rPr lang="en-US" dirty="0" smtClean="0"/>
              <a:t>Covariance and Correlation</a:t>
            </a:r>
          </a:p>
          <a:p>
            <a:pPr lvl="1"/>
            <a:r>
              <a:rPr lang="en-US" dirty="0" smtClean="0"/>
              <a:t>Normal Distribution </a:t>
            </a:r>
          </a:p>
          <a:p>
            <a:pPr lvl="2"/>
            <a:r>
              <a:rPr lang="en-US" dirty="0" smtClean="0"/>
              <a:t>Tail Probabilities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Portfolio Selection: Calculating </a:t>
            </a:r>
            <a:br>
              <a:rPr lang="en-US" dirty="0" smtClean="0"/>
            </a:br>
            <a:r>
              <a:rPr lang="en-US" dirty="0" smtClean="0"/>
              <a:t>Returns and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The portfolio return equals the weighted average of the individual asset returns.</a:t>
            </a:r>
          </a:p>
          <a:p>
            <a:endParaRPr lang="en-US" dirty="0" smtClean="0"/>
          </a:p>
          <a:p>
            <a:r>
              <a:rPr lang="en-US" dirty="0" smtClean="0"/>
              <a:t>R</a:t>
            </a:r>
            <a:r>
              <a:rPr lang="en-US" sz="2400" baseline="-25000" dirty="0" smtClean="0"/>
              <a:t>P</a:t>
            </a:r>
            <a:r>
              <a:rPr lang="en-US" dirty="0" smtClean="0"/>
              <a:t> = w</a:t>
            </a:r>
            <a:r>
              <a:rPr lang="en-US" sz="2400" baseline="-25000" dirty="0" smtClean="0"/>
              <a:t>1</a:t>
            </a:r>
            <a:r>
              <a:rPr lang="en-US" dirty="0" smtClean="0"/>
              <a:t>R</a:t>
            </a:r>
            <a:r>
              <a:rPr lang="en-US" sz="2400" baseline="-25000" dirty="0" smtClean="0"/>
              <a:t>1</a:t>
            </a:r>
            <a:r>
              <a:rPr lang="en-US" dirty="0" smtClean="0"/>
              <a:t> + w</a:t>
            </a:r>
            <a:r>
              <a:rPr lang="en-US" sz="2400" baseline="-25000" dirty="0" smtClean="0"/>
              <a:t>2</a:t>
            </a:r>
            <a:r>
              <a:rPr lang="en-US" dirty="0" smtClean="0"/>
              <a:t>R</a:t>
            </a:r>
            <a:r>
              <a:rPr lang="en-US" sz="2400" baseline="-25000" dirty="0" smtClean="0"/>
              <a:t>2</a:t>
            </a:r>
            <a:endParaRPr lang="en-US" baseline="-25000" dirty="0"/>
          </a:p>
          <a:p>
            <a:endParaRPr lang="en-US" dirty="0" smtClean="0"/>
          </a:p>
          <a:p>
            <a:r>
              <a:rPr lang="en-US" dirty="0" smtClean="0"/>
              <a:t>60% of your wealth is in stocks, 40% in bonds. </a:t>
            </a:r>
          </a:p>
          <a:p>
            <a:r>
              <a:rPr lang="en-US" dirty="0" smtClean="0"/>
              <a:t>Stocks earned 7%, bonds earned 5%.</a:t>
            </a:r>
          </a:p>
          <a:p>
            <a:r>
              <a:rPr lang="en-US" dirty="0" smtClean="0"/>
              <a:t>(0.6)(7%)+(0.4)5% = 6.2%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Portfolio Selection: Calculating </a:t>
            </a:r>
            <a:br>
              <a:rPr lang="en-US" dirty="0" smtClean="0"/>
            </a:br>
            <a:r>
              <a:rPr lang="en-US" dirty="0" smtClean="0"/>
              <a:t>Returns and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The expected return to the portfolio is the weighted average of the expected returns to the individual assets.</a:t>
            </a:r>
          </a:p>
          <a:p>
            <a:endParaRPr lang="en-US" dirty="0" smtClean="0"/>
          </a:p>
          <a:p>
            <a:r>
              <a:rPr lang="en-US" dirty="0" smtClean="0"/>
              <a:t>E(R</a:t>
            </a:r>
            <a:r>
              <a:rPr lang="en-US" sz="2400" baseline="-25000" dirty="0" smtClean="0"/>
              <a:t>P</a:t>
            </a:r>
            <a:r>
              <a:rPr lang="en-US" dirty="0" smtClean="0"/>
              <a:t>) = w</a:t>
            </a:r>
            <a:r>
              <a:rPr lang="en-US" sz="2400" baseline="-25000" dirty="0" smtClean="0"/>
              <a:t>1</a:t>
            </a:r>
            <a:r>
              <a:rPr lang="en-US" dirty="0" smtClean="0"/>
              <a:t>E(R</a:t>
            </a:r>
            <a:r>
              <a:rPr lang="en-US" sz="2400" baseline="-25000" dirty="0" smtClean="0"/>
              <a:t>1</a:t>
            </a:r>
            <a:r>
              <a:rPr lang="en-US" dirty="0" smtClean="0"/>
              <a:t>) + w</a:t>
            </a:r>
            <a:r>
              <a:rPr lang="en-US" sz="2400" baseline="-25000" dirty="0" smtClean="0"/>
              <a:t>2</a:t>
            </a:r>
            <a:r>
              <a:rPr lang="en-US" dirty="0" smtClean="0"/>
              <a:t>E(R</a:t>
            </a:r>
            <a:r>
              <a:rPr lang="en-US" sz="2400" baseline="-25000" dirty="0" smtClean="0"/>
              <a:t>2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60% of your wealth is in stocks</a:t>
            </a:r>
            <a:r>
              <a:rPr lang="en-US" smtClean="0"/>
              <a:t>, 40</a:t>
            </a:r>
            <a:r>
              <a:rPr lang="en-US" dirty="0" smtClean="0"/>
              <a:t>% in bonds.  Stocks are expected to earned 12%, bonds are expected to earned 2%.</a:t>
            </a:r>
          </a:p>
          <a:p>
            <a:r>
              <a:rPr lang="en-US" dirty="0" smtClean="0"/>
              <a:t>(0.6)(12%)+(0.4)2% = 8%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1154</TotalTime>
  <Words>1566</Words>
  <Application>Microsoft Office PowerPoint</Application>
  <PresentationFormat>On-screen Show (4:3)</PresentationFormat>
  <Paragraphs>296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Module</vt:lpstr>
      <vt:lpstr>Portfolio Theory</vt:lpstr>
      <vt:lpstr>Modern Portfolio Theory (MPT)</vt:lpstr>
      <vt:lpstr>Modern Portfolio Theory (MPT)</vt:lpstr>
      <vt:lpstr>Three Major Parts to MPT</vt:lpstr>
      <vt:lpstr>Three Major Parts to MPT</vt:lpstr>
      <vt:lpstr>Criticisms of MPT</vt:lpstr>
      <vt:lpstr>Portfolio Selection: Calculating  Returns and Risk</vt:lpstr>
      <vt:lpstr>Portfolio Selection: Calculating  Returns and Risk</vt:lpstr>
      <vt:lpstr>Portfolio Selection: Calculating  Returns and Risk</vt:lpstr>
      <vt:lpstr>Portfolio Selection: Calculating  Returns and Risk</vt:lpstr>
      <vt:lpstr>Portfolio Selection: Calculating  Returns and Risk</vt:lpstr>
      <vt:lpstr>Portfolio Selection: Calculating  Returns and Risk</vt:lpstr>
      <vt:lpstr>Portfolio Selection: Calculating  Returns and Risk</vt:lpstr>
      <vt:lpstr>Portfolio Selection: Risk and  Asset Choice</vt:lpstr>
      <vt:lpstr>Portfolio Selection: Risk and  Asset Choice</vt:lpstr>
      <vt:lpstr>Portfolio Selection: Risk and  Asset Choice</vt:lpstr>
      <vt:lpstr>Portfolio Selection: Risk and  Asset Choice</vt:lpstr>
      <vt:lpstr>Portfolio Selection: Criticisms of MPT</vt:lpstr>
      <vt:lpstr>Portfolio Selection: Criticisms of MPT</vt:lpstr>
      <vt:lpstr>Portfolio Selection: Criticisms of MPT</vt:lpstr>
      <vt:lpstr>Portfolio Selection: Criticisms of MPT</vt:lpstr>
      <vt:lpstr>Portfolio Selection: Criticisms of MPT</vt:lpstr>
      <vt:lpstr>Portfolio Selection: Criticisms of MPT</vt:lpstr>
      <vt:lpstr>Market Price of Risk: Portfolios</vt:lpstr>
      <vt:lpstr>Market Price of Risk: Risk of  a Single Security</vt:lpstr>
      <vt:lpstr>Market Price of Risk: Risk of  a Single Security</vt:lpstr>
      <vt:lpstr>Market Price of Risk: Risk of  a Single Security</vt:lpstr>
      <vt:lpstr>Market Price of Risk: Risk of  a Single Security</vt:lpstr>
      <vt:lpstr>Market Price of Risk: Risk of  a Single Security</vt:lpstr>
      <vt:lpstr>Market Price of Risk: Risk of  a Single Security</vt:lpstr>
      <vt:lpstr>Market Price of Risk: Evaluating Investor Performance</vt:lpstr>
      <vt:lpstr>Market Price of Risk: Evaluating Investor Performance</vt:lpstr>
      <vt:lpstr>Market Price of Risk: Evaluating Investor Performance</vt:lpstr>
      <vt:lpstr>Market Price of Risk: Evaluating Investor Performance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Jim</dc:creator>
  <cp:lastModifiedBy>Dow, James P</cp:lastModifiedBy>
  <cp:revision>89</cp:revision>
  <dcterms:created xsi:type="dcterms:W3CDTF">2011-04-08T15:49:13Z</dcterms:created>
  <dcterms:modified xsi:type="dcterms:W3CDTF">2017-04-06T20:41:07Z</dcterms:modified>
</cp:coreProperties>
</file>